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3030202020304" pitchFamily="34" charset="0"/>
      <p:regular r:id="rId14"/>
    </p:embeddedFont>
    <p:embeddedFont>
      <p:font typeface="Graphik Regular" panose="020B0503030202060203" pitchFamily="34" charset="77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533" autoAdjust="0"/>
    <p:restoredTop sz="73174" autoAdjust="0"/>
  </p:normalViewPr>
  <p:slideViewPr>
    <p:cSldViewPr>
      <p:cViewPr varScale="1">
        <p:scale>
          <a:sx n="38" d="100"/>
          <a:sy n="38" d="100"/>
        </p:scale>
        <p:origin x="216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33091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2186306" y="1845552"/>
            <a:ext cx="8461522" cy="8028200"/>
            <a:chOff x="385762" y="386656"/>
            <a:chExt cx="11282029" cy="10704266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384363" y="3488968"/>
            <a:ext cx="9097456" cy="4103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SCALING &amp; IPO STRATEGY  FOR SOCIAL BUZZ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402E7D-F3C8-2B35-CE32-4A95E71715D5}"/>
              </a:ext>
            </a:extLst>
          </p:cNvPr>
          <p:cNvSpPr txBox="1"/>
          <p:nvPr/>
        </p:nvSpPr>
        <p:spPr>
          <a:xfrm>
            <a:off x="2269067" y="745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18296" y="117775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83C864C-8B6E-4EEA-5207-DD1E2084F01B}"/>
              </a:ext>
            </a:extLst>
          </p:cNvPr>
          <p:cNvSpPr txBox="1"/>
          <p:nvPr/>
        </p:nvSpPr>
        <p:spPr>
          <a:xfrm>
            <a:off x="8602134" y="1961203"/>
            <a:ext cx="922866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3250" lvl="5" indent="-857250">
              <a:buFont typeface="Arial" panose="020B0604020202020204" pitchFamily="34" charset="0"/>
              <a:buChar char="•"/>
            </a:pPr>
            <a:r>
              <a:rPr lang="en-US" sz="4800" dirty="0"/>
              <a:t>Three massive Data analyzed</a:t>
            </a:r>
          </a:p>
          <a:p>
            <a:pPr marL="3143250" lvl="5" indent="-857250">
              <a:buFont typeface="Arial" panose="020B0604020202020204" pitchFamily="34" charset="0"/>
              <a:buChar char="•"/>
            </a:pPr>
            <a:r>
              <a:rPr lang="en-US" sz="4800" dirty="0"/>
              <a:t>Insights for IPO in the company were discussed</a:t>
            </a:r>
          </a:p>
          <a:p>
            <a:pPr marL="3143250" lvl="5" indent="-857250">
              <a:buFont typeface="Arial" panose="020B0604020202020204" pitchFamily="34" charset="0"/>
              <a:buChar char="•"/>
            </a:pPr>
            <a:r>
              <a:rPr lang="en-US" sz="4800" dirty="0"/>
              <a:t>Top 5 categories are as follows: Animals, Science, Healthy Eating, Food and Culture</a:t>
            </a:r>
          </a:p>
          <a:p>
            <a:pPr marL="3143250" lvl="5" indent="-85725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1" y="1909667"/>
            <a:ext cx="11342283" cy="646766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5"/>
            <a:r>
              <a:rPr lang="en-US" sz="6000" dirty="0"/>
              <a:t>Social Buzz is gearing up for 	an IPO by  enhancing their 		data management 		     		practices to scale 		  		  effectively and support 	this strategic move.</a:t>
            </a:r>
          </a:p>
          <a:p>
            <a:pPr marL="3143250" lvl="5" indent="-857250"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11007484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marL="3143250" lvl="5" indent="-857250">
              <a:buFont typeface="Arial" panose="020B0604020202020204" pitchFamily="34" charset="0"/>
              <a:buChar char="•"/>
            </a:pPr>
            <a:endParaRPr lang="en-US" sz="7200" dirty="0"/>
          </a:p>
          <a:p>
            <a:pPr marL="3143250" lvl="5" indent="-857250">
              <a:buFont typeface="Arial" panose="020B0604020202020204" pitchFamily="34" charset="0"/>
              <a:buChar char="•"/>
            </a:pPr>
            <a:endParaRPr lang="en-US" sz="7200" dirty="0"/>
          </a:p>
          <a:p>
            <a:pPr marL="3143250" lvl="5" indent="-857250">
              <a:buFont typeface="Arial" panose="020B0604020202020204" pitchFamily="34" charset="0"/>
              <a:buChar char="•"/>
            </a:pPr>
            <a:r>
              <a:rPr lang="en-US" sz="7200" dirty="0"/>
              <a:t>Audit for Big Data</a:t>
            </a:r>
          </a:p>
          <a:p>
            <a:pPr marL="3600450" lvl="6" indent="-857250">
              <a:buFont typeface="Arial" panose="020B0604020202020204" pitchFamily="34" charset="0"/>
              <a:buChar char="•"/>
            </a:pPr>
            <a:r>
              <a:rPr lang="en-US" sz="7200" dirty="0"/>
              <a:t>Recommendations for a successful IPO</a:t>
            </a:r>
          </a:p>
          <a:p>
            <a:pPr marL="3600450" lvl="6" indent="-857250">
              <a:buFont typeface="Arial" panose="020B0604020202020204" pitchFamily="34" charset="0"/>
              <a:buChar char="•"/>
            </a:pPr>
            <a:r>
              <a:rPr lang="en-US" sz="7200" dirty="0"/>
              <a:t>The top 5 categories </a:t>
            </a:r>
          </a:p>
          <a:p>
            <a:pPr lvl="6"/>
            <a:r>
              <a:rPr lang="en-US" sz="7200" dirty="0"/>
              <a:t>with the largest aggregate popularity</a:t>
            </a:r>
          </a:p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-407454" y="-194381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17957" y="643166"/>
            <a:ext cx="49010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9A50E-FD58-1CCF-DCE5-216427E45821}"/>
              </a:ext>
            </a:extLst>
          </p:cNvPr>
          <p:cNvSpPr txBox="1"/>
          <p:nvPr/>
        </p:nvSpPr>
        <p:spPr>
          <a:xfrm>
            <a:off x="13769019" y="1208141"/>
            <a:ext cx="455284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ANDREW FLEMING</a:t>
            </a:r>
          </a:p>
          <a:p>
            <a:pPr algn="ctr"/>
            <a:r>
              <a:rPr lang="en-US" sz="4400" dirty="0"/>
              <a:t>Chief of Technical </a:t>
            </a:r>
          </a:p>
          <a:p>
            <a:pPr algn="ctr"/>
            <a:r>
              <a:rPr lang="en-US" sz="4400" dirty="0"/>
              <a:t>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292A77-50B3-7C52-63A2-C71B77F241E7}"/>
              </a:ext>
            </a:extLst>
          </p:cNvPr>
          <p:cNvSpPr txBox="1"/>
          <p:nvPr/>
        </p:nvSpPr>
        <p:spPr>
          <a:xfrm>
            <a:off x="13287093" y="4422648"/>
            <a:ext cx="51834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MARCUS ROMPTON</a:t>
            </a:r>
          </a:p>
          <a:p>
            <a:pPr algn="ctr"/>
            <a:r>
              <a:rPr lang="en-US" sz="4400" dirty="0"/>
              <a:t>Senior Principle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285CDA-7ECC-8AD1-2613-A55FAC41AB80}"/>
              </a:ext>
            </a:extLst>
          </p:cNvPr>
          <p:cNvSpPr txBox="1"/>
          <p:nvPr/>
        </p:nvSpPr>
        <p:spPr>
          <a:xfrm>
            <a:off x="14151512" y="7386280"/>
            <a:ext cx="37753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MARIO NONOG</a:t>
            </a:r>
          </a:p>
          <a:p>
            <a:pPr algn="ctr"/>
            <a:r>
              <a:rPr lang="en-US" sz="44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52A880-126D-FDA7-082E-FC9269EACFF7}"/>
              </a:ext>
            </a:extLst>
          </p:cNvPr>
          <p:cNvSpPr txBox="1"/>
          <p:nvPr/>
        </p:nvSpPr>
        <p:spPr>
          <a:xfrm>
            <a:off x="5820310" y="2579328"/>
            <a:ext cx="9119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Clean each data through removing columns that is not needed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7C7351-9B45-01CE-CC6F-60DFE4EECD2D}"/>
              </a:ext>
            </a:extLst>
          </p:cNvPr>
          <p:cNvSpPr txBox="1"/>
          <p:nvPr/>
        </p:nvSpPr>
        <p:spPr>
          <a:xfrm>
            <a:off x="4138824" y="1307612"/>
            <a:ext cx="911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Determine the variables needed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CD5AED-2A87-2830-AC89-50B7E56C17C1}"/>
              </a:ext>
            </a:extLst>
          </p:cNvPr>
          <p:cNvSpPr txBox="1"/>
          <p:nvPr/>
        </p:nvSpPr>
        <p:spPr>
          <a:xfrm>
            <a:off x="7732894" y="4541894"/>
            <a:ext cx="911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Data merge into 1 document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D087B2-C12D-2002-EF8B-AF3710E51ECC}"/>
              </a:ext>
            </a:extLst>
          </p:cNvPr>
          <p:cNvSpPr txBox="1"/>
          <p:nvPr/>
        </p:nvSpPr>
        <p:spPr>
          <a:xfrm>
            <a:off x="9339540" y="6068917"/>
            <a:ext cx="911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Calculate count for each categories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9109AB-944F-F1E3-D54F-E9E0229FB374}"/>
              </a:ext>
            </a:extLst>
          </p:cNvPr>
          <p:cNvSpPr txBox="1"/>
          <p:nvPr/>
        </p:nvSpPr>
        <p:spPr>
          <a:xfrm>
            <a:off x="11025462" y="8043155"/>
            <a:ext cx="911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Identify the top 5 categories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2741E2-A0F5-A706-0C69-3B22649FCD6E}"/>
              </a:ext>
            </a:extLst>
          </p:cNvPr>
          <p:cNvSpPr txBox="1"/>
          <p:nvPr/>
        </p:nvSpPr>
        <p:spPr>
          <a:xfrm>
            <a:off x="517113" y="2727454"/>
            <a:ext cx="177708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4400" b="1" dirty="0">
                <a:solidFill>
                  <a:srgbClr val="0E0E0E"/>
                </a:solidFill>
                <a:effectLst/>
                <a:latin typeface=".SF NS"/>
              </a:rPr>
              <a:t>Regulatory Compliance:</a:t>
            </a:r>
            <a:r>
              <a:rPr lang="en-US" sz="4400" dirty="0">
                <a:solidFill>
                  <a:srgbClr val="0E0E0E"/>
                </a:solidFill>
                <a:effectLst/>
                <a:latin typeface=".SF NS"/>
              </a:rPr>
              <a:t> They’ll need to adopt data governance frameworks that align with regulatory standards (e.g., GDPR, CCPA), which will be essential for IPO readiness and long-term growth.</a:t>
            </a:r>
          </a:p>
          <a:p>
            <a:r>
              <a:rPr lang="en-US" sz="44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4400" b="1" dirty="0">
                <a:solidFill>
                  <a:srgbClr val="0E0E0E"/>
                </a:solidFill>
                <a:effectLst/>
                <a:latin typeface=".SF NS"/>
              </a:rPr>
              <a:t>Infrastructure Scaling:</a:t>
            </a:r>
            <a:r>
              <a:rPr lang="en-US" sz="4400" dirty="0">
                <a:solidFill>
                  <a:srgbClr val="0E0E0E"/>
                </a:solidFill>
                <a:effectLst/>
                <a:latin typeface=".SF NS"/>
              </a:rPr>
              <a:t> As Social Buzz scales, investing in a scalable cloud infrastructure will allow them to handle increasing data loads efficiently. This is especially critical for a data-heavy platform with high user engagement.</a:t>
            </a:r>
          </a:p>
          <a:p>
            <a:endParaRPr lang="en-US" sz="4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C71DAA-8C2D-5232-1EAE-0E9A49818C2A}"/>
              </a:ext>
            </a:extLst>
          </p:cNvPr>
          <p:cNvSpPr txBox="1"/>
          <p:nvPr/>
        </p:nvSpPr>
        <p:spPr>
          <a:xfrm>
            <a:off x="2494887" y="1656069"/>
            <a:ext cx="1579311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E0E0E"/>
                </a:solidFill>
                <a:effectLst/>
                <a:latin typeface=".SF NS"/>
              </a:rPr>
              <a:t>Financial and Data Transparency:</a:t>
            </a:r>
            <a:r>
              <a:rPr lang="en-US" sz="4400" dirty="0">
                <a:solidFill>
                  <a:srgbClr val="0E0E0E"/>
                </a:solidFill>
                <a:effectLst/>
                <a:latin typeface=".SF NS"/>
              </a:rPr>
              <a:t> Preparing for an IPO requires Social Buzz to ensure transparent and robust financial and operational data practices. Streamlining data reporting will help in building trust with potential investors.</a:t>
            </a:r>
          </a:p>
          <a:p>
            <a:endParaRPr lang="en-US" sz="4400" dirty="0">
              <a:solidFill>
                <a:srgbClr val="0E0E0E"/>
              </a:solidFill>
              <a:latin typeface=".SF NS"/>
            </a:endParaRPr>
          </a:p>
          <a:p>
            <a:r>
              <a:rPr lang="en-US" sz="4400" b="1" dirty="0">
                <a:solidFill>
                  <a:srgbClr val="0E0E0E"/>
                </a:solidFill>
                <a:effectLst/>
                <a:latin typeface=".SF NS"/>
              </a:rPr>
              <a:t>Unified Data Strategy:</a:t>
            </a:r>
            <a:r>
              <a:rPr lang="en-US" sz="4400" dirty="0">
                <a:solidFill>
                  <a:srgbClr val="0E0E0E"/>
                </a:solidFill>
                <a:effectLst/>
                <a:latin typeface=".SF NS"/>
              </a:rPr>
              <a:t> Integrating data from various content forms (text, images, videos, GIFs) into a unified, well-structured system will enhance Social Buzz’s ability to analyze user engagement and reaction patterns. This will also streamline the process of extracting insights that could inform their content strategy.</a:t>
            </a:r>
          </a:p>
          <a:p>
            <a:endParaRPr lang="en-US" sz="4400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US" sz="4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5D77A3D-183F-1E5B-F833-8DB32D68AAB0}"/>
              </a:ext>
            </a:extLst>
          </p:cNvPr>
          <p:cNvSpPr txBox="1"/>
          <p:nvPr/>
        </p:nvSpPr>
        <p:spPr>
          <a:xfrm>
            <a:off x="2494887" y="1656069"/>
            <a:ext cx="15793114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E0E0E"/>
                </a:solidFill>
                <a:effectLst/>
                <a:latin typeface=".SF NS"/>
              </a:rPr>
              <a:t>Advanced Data Processing:</a:t>
            </a:r>
            <a:r>
              <a:rPr lang="en-US" sz="4400" dirty="0">
                <a:solidFill>
                  <a:srgbClr val="0E0E0E"/>
                </a:solidFill>
                <a:effectLst/>
                <a:latin typeface=".SF NS"/>
              </a:rPr>
              <a:t> Leveraging advanced analytics and machine learning can help in understanding complex user interactions beyond basic reactions, providing deeper insights into what makes content popular and why.</a:t>
            </a:r>
            <a:endParaRPr lang="en-US" sz="4400" dirty="0">
              <a:solidFill>
                <a:srgbClr val="0E0E0E"/>
              </a:solidFill>
              <a:latin typeface=".SF NS"/>
            </a:endParaRPr>
          </a:p>
          <a:p>
            <a:r>
              <a:rPr lang="en-US" sz="4400" b="1" dirty="0">
                <a:solidFill>
                  <a:srgbClr val="0E0E0E"/>
                </a:solidFill>
                <a:effectLst/>
                <a:latin typeface=".SF NS"/>
              </a:rPr>
              <a:t>Data Storage Efficiency:</a:t>
            </a:r>
            <a:r>
              <a:rPr lang="en-US" sz="4400" dirty="0">
                <a:solidFill>
                  <a:srgbClr val="0E0E0E"/>
                </a:solidFill>
                <a:effectLst/>
                <a:latin typeface=".SF NS"/>
              </a:rPr>
              <a:t> Utilizing technologies like data lakes or cloud storage will be crucial for efficiently managing Social Buzz’s unstructured data while reducing costs.</a:t>
            </a:r>
          </a:p>
          <a:p>
            <a:r>
              <a:rPr lang="en-US" sz="4400" b="1" dirty="0">
                <a:solidFill>
                  <a:srgbClr val="0E0E0E"/>
                </a:solidFill>
                <a:effectLst/>
                <a:latin typeface=".SF NS"/>
              </a:rPr>
              <a:t>Content Categorization Insights:</a:t>
            </a:r>
            <a:r>
              <a:rPr lang="en-US" sz="4400" dirty="0">
                <a:solidFill>
                  <a:srgbClr val="0E0E0E"/>
                </a:solidFill>
                <a:effectLst/>
                <a:latin typeface=".SF NS"/>
              </a:rPr>
              <a:t> Analyzing content categories and engagement trends will help identify the most popular themes, which can inform Social Buzz’s content strategy and targeted advertising efforts.</a:t>
            </a:r>
          </a:p>
          <a:p>
            <a:endParaRPr lang="en-US" sz="4400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440</Words>
  <Application>Microsoft Macintosh PowerPoint</Application>
  <PresentationFormat>Custom</PresentationFormat>
  <Paragraphs>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.SF NS</vt:lpstr>
      <vt:lpstr>Arial</vt:lpstr>
      <vt:lpstr>Clear Sans Regular Bold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Nonog, Mario</cp:lastModifiedBy>
  <cp:revision>11</cp:revision>
  <dcterms:created xsi:type="dcterms:W3CDTF">2006-08-16T00:00:00Z</dcterms:created>
  <dcterms:modified xsi:type="dcterms:W3CDTF">2024-10-17T04:37:37Z</dcterms:modified>
  <dc:identifier>DAEhDyfaYKE</dc:identifier>
</cp:coreProperties>
</file>